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89" r:id="rId3"/>
    <p:sldMasterId id="2147483701" r:id="rId4"/>
    <p:sldMasterId id="2147483713" r:id="rId5"/>
    <p:sldMasterId id="2147483725" r:id="rId6"/>
  </p:sldMasterIdLst>
  <p:sldIdLst>
    <p:sldId id="278" r:id="rId7"/>
    <p:sldId id="258" r:id="rId8"/>
    <p:sldId id="263" r:id="rId9"/>
    <p:sldId id="259" r:id="rId10"/>
    <p:sldId id="269" r:id="rId11"/>
    <p:sldId id="279" r:id="rId12"/>
    <p:sldId id="280" r:id="rId13"/>
    <p:sldId id="268" r:id="rId14"/>
    <p:sldId id="282" r:id="rId15"/>
    <p:sldId id="283" r:id="rId16"/>
    <p:sldId id="264" r:id="rId17"/>
    <p:sldId id="265" r:id="rId18"/>
    <p:sldId id="266" r:id="rId19"/>
    <p:sldId id="281" r:id="rId20"/>
    <p:sldId id="267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318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30FB8E-4C32-45B4-93D6-E4CB9DFB032C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A7802-D0AD-4B88-A5E7-1B67D5DAE3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86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95D469-1E13-4886-B33F-A018C95AA348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47F9C8-80C3-48EA-99C8-20341C795C9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225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78EDFF-25F6-446E-ACE1-DF63FD52C8AA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5CD38-A31B-49FD-AAAE-999CF29278B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2476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6915E-FF5F-418E-BFC0-6D2B3D22C8A3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7AD5B-2724-4FC1-AB90-696B48EDEF6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482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1C8646-AABC-43B7-B3AF-57E7B7349D4C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8D857-67CD-4966-B9FC-EC10E015F6B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91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A5977C-00D2-400E-948C-B4595CE619F1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75CCF-67E6-4A4D-9EAC-57A51AFD2B0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7462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D16442-0CF6-4DE7-80D5-2501E6972FBC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1B9E7-E5B9-4A8F-A143-950525F279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5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DF2E0B-A4FA-42B2-BC27-BE24CF6745EF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4C1B3-55E4-4EF0-9B5D-6589FF5F4EE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591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6" y="5254627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5" y="776290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5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5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74B6549D-B7D6-433C-911F-B095AA6BC4EC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5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2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45E3DEC-ED50-438A-AEFC-8E2A94F2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7025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7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3994E-EA4F-4E64-9F67-B6C1947DD9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481765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1E333-E8E2-47C8-A6FC-1184B8C7DAB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958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1" y="6352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4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FC44B-3586-49CF-8942-A2AB4598023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5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4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6D4A2-218D-40CA-8066-5EECA370D9B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0542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206ED6-0A43-45D4-9B4D-8C2E8BCAF1B8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F4B842-167C-4240-91B1-40317E7A559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3751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D1C6A-34F8-4439-9268-734ABA29C85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AA381-7651-412D-9713-14DED906AA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9040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7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7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6" y="6481765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CFABC-BB9B-41B7-BFA0-733C7BFA77C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5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9" y="6483352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759E80A-B6AD-41F0-91DB-0D0DAF27A0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1038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FCCEB-AB0C-4C01-AA95-9AC473BA74B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2B83D-C8CC-40A0-80B0-73D514A138D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024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416AA-7681-4F56-AC3F-EBFDF294404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FCC13-E051-473E-A1EE-A3F4FEB964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2177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7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F29C2C0B-AA5C-4A21-AD21-24D0510308A0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7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7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D758B4E-FE3E-4CC0-BC67-EF33B96BD6C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0266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7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67E47C1-4E1F-4A54-A4B4-08D333A6B83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9" y="6557965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1" y="6556377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C64DF417-AEA0-4A68-A064-EBFA06EFCAD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5137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BFD1-3AE3-41E5-8F5C-31D007F69B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61D14-6B6C-40A4-BC8E-D90C4032459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7953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56FCE-72B2-4EBE-AEAF-5EA60AC440F5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6FFC4-04D4-4216-9067-00E54A0D5BD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8042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6" y="5254627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5" y="776290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5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5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74B6549D-B7D6-433C-911F-B095AA6BC4EC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5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2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45E3DEC-ED50-438A-AEFC-8E2A94F2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2364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7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3994E-EA4F-4E64-9F67-B6C1947DD9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481765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1E333-E8E2-47C8-A6FC-1184B8C7DAB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317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98B4A8-B385-4983-A0B6-FD5ABEBADA70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B68C7-5360-4F5D-B7FF-3D58592978A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5983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1" y="6352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4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FC44B-3586-49CF-8942-A2AB4598023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5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4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6D4A2-218D-40CA-8066-5EECA370D9B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393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D1C6A-34F8-4439-9268-734ABA29C85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AA381-7651-412D-9713-14DED906AA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9353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7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7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6" y="6481765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CFABC-BB9B-41B7-BFA0-733C7BFA77C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5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9" y="6483352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759E80A-B6AD-41F0-91DB-0D0DAF27A0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85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FCCEB-AB0C-4C01-AA95-9AC473BA74B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2B83D-C8CC-40A0-80B0-73D514A138D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5226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416AA-7681-4F56-AC3F-EBFDF294404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FCC13-E051-473E-A1EE-A3F4FEB964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1650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7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F29C2C0B-AA5C-4A21-AD21-24D0510308A0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7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7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D758B4E-FE3E-4CC0-BC67-EF33B96BD6C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5380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7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67E47C1-4E1F-4A54-A4B4-08D333A6B83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9" y="6557965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1" y="6556377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C64DF417-AEA0-4A68-A064-EBFA06EFCAD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2189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BFD1-3AE3-41E5-8F5C-31D007F69B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61D14-6B6C-40A4-BC8E-D90C4032459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6131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56FCE-72B2-4EBE-AEAF-5EA60AC440F5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6FFC4-04D4-4216-9067-00E54A0D5BD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5683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6" y="5254627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5" y="776290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5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5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74B6549D-B7D6-433C-911F-B095AA6BC4EC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5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2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45E3DEC-ED50-438A-AEFC-8E2A94F2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94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70D982-68D8-4904-B760-3A93E259FBAA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5E496-5F7E-4A1E-90CD-A91BEC021CF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1558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7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3994E-EA4F-4E64-9F67-B6C1947DD9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481765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1E333-E8E2-47C8-A6FC-1184B8C7DAB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9395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1" y="6352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4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FC44B-3586-49CF-8942-A2AB4598023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5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4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6D4A2-218D-40CA-8066-5EECA370D9B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3498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D1C6A-34F8-4439-9268-734ABA29C85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AA381-7651-412D-9713-14DED906AA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8397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7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7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6" y="6481765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CFABC-BB9B-41B7-BFA0-733C7BFA77C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5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9" y="6483352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759E80A-B6AD-41F0-91DB-0D0DAF27A0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5403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FCCEB-AB0C-4C01-AA95-9AC473BA74B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2B83D-C8CC-40A0-80B0-73D514A138D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3779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416AA-7681-4F56-AC3F-EBFDF294404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FCC13-E051-473E-A1EE-A3F4FEB964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6051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7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F29C2C0B-AA5C-4A21-AD21-24D0510308A0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7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7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D758B4E-FE3E-4CC0-BC67-EF33B96BD6C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5013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7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67E47C1-4E1F-4A54-A4B4-08D333A6B83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9" y="6557965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1" y="6556377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C64DF417-AEA0-4A68-A064-EBFA06EFCAD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2738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BFD1-3AE3-41E5-8F5C-31D007F69B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61D14-6B6C-40A4-BC8E-D90C4032459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8910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56FCE-72B2-4EBE-AEAF-5EA60AC440F5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6FFC4-04D4-4216-9067-00E54A0D5BD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290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9087DC-3AD5-4F0B-BD71-50ED56A13CA1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114BF6-8AF1-4952-BD7C-061B8893BB6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0248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6" y="5254627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5" y="776290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5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5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74B6549D-B7D6-433C-911F-B095AA6BC4EC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5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2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45E3DEC-ED50-438A-AEFC-8E2A94F2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3456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7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3994E-EA4F-4E64-9F67-B6C1947DD9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481765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1E333-E8E2-47C8-A6FC-1184B8C7DAB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275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1" y="6352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4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FC44B-3586-49CF-8942-A2AB4598023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5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4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6D4A2-218D-40CA-8066-5EECA370D9B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7959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D1C6A-34F8-4439-9268-734ABA29C85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AA381-7651-412D-9713-14DED906AA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59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7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7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6" y="6481765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CFABC-BB9B-41B7-BFA0-733C7BFA77C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5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9" y="6483352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759E80A-B6AD-41F0-91DB-0D0DAF27A0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004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FCCEB-AB0C-4C01-AA95-9AC473BA74B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2B83D-C8CC-40A0-80B0-73D514A138D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9125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416AA-7681-4F56-AC3F-EBFDF294404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FCC13-E051-473E-A1EE-A3F4FEB964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078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7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F29C2C0B-AA5C-4A21-AD21-24D0510308A0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7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7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D758B4E-FE3E-4CC0-BC67-EF33B96BD6C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4760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7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67E47C1-4E1F-4A54-A4B4-08D333A6B83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9" y="6557965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1" y="6556377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C64DF417-AEA0-4A68-A064-EBFA06EFCAD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8865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BFD1-3AE3-41E5-8F5C-31D007F69B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61D14-6B6C-40A4-BC8E-D90C4032459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597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609218-6F45-46A3-8DC4-C7C6809BDEDF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F12007-347D-4375-B4B1-0D8389D4899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25015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56FCE-72B2-4EBE-AEAF-5EA60AC440F5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6FFC4-04D4-4216-9067-00E54A0D5BD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7324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6" y="5254627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5" y="776290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5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5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74B6549D-B7D6-433C-911F-B095AA6BC4EC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5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2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45E3DEC-ED50-438A-AEFC-8E2A94F2DC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7981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7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3994E-EA4F-4E64-9F67-B6C1947DD9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481765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1E333-E8E2-47C8-A6FC-1184B8C7DAB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2033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1" y="6352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4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FC44B-3586-49CF-8942-A2AB45980234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5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4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6D4A2-218D-40CA-8066-5EECA370D9B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8481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9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D1C6A-34F8-4439-9268-734ABA29C85B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AA381-7651-412D-9713-14DED906AAD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19450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7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7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6" y="6481765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CFABC-BB9B-41B7-BFA0-733C7BFA77CF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5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9" y="6483352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759E80A-B6AD-41F0-91DB-0D0DAF27A0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92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FCCEB-AB0C-4C01-AA95-9AC473BA74B9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2B83D-C8CC-40A0-80B0-73D514A138D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6479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416AA-7681-4F56-AC3F-EBFDF294404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FCC13-E051-473E-A1EE-A3F4FEB964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468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7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F29C2C0B-AA5C-4A21-AD21-24D0510308A0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7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7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D758B4E-FE3E-4CC0-BC67-EF33B96BD6C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8344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7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67E47C1-4E1F-4A54-A4B4-08D333A6B833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9" y="6557965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1" y="6556377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C64DF417-AEA0-4A68-A064-EBFA06EFCAD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6234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86A6B2-9CD0-40FA-8050-A6DA3C328CF1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91548-14C8-42A7-BDC3-637EA30A2E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5905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BFD1-3AE3-41E5-8F5C-31D007F69B52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61D14-6B6C-40A4-BC8E-D90C4032459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33320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56FCE-72B2-4EBE-AEAF-5EA60AC440F5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6FFC4-04D4-4216-9067-00E54A0D5BD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293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1F25E-B2C9-4844-AA98-C1ABD648DD08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D86B7-28DD-4D86-A33A-538B0A4EDFB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495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3FA2B2-9588-4492-B971-7EA4C1716360}" type="datetimeFigureOut">
              <a:rPr lang="ru-RU"/>
              <a:pPr/>
              <a:t>20.05.2025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F71662-A7C2-42A5-AE62-C9767E6263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024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EB80586-1403-405D-BA45-876863E6F881}" type="datetimeFigureOut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20.05.2025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784762-D824-47B1-B876-6816F37A463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42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1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40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9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5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0BD54CD-4035-403A-8185-C71A1B36252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1" y="6481765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9" y="6481765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1B49439-13AA-45E2-8949-3B626E80C1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9003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1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40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9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5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0BD54CD-4035-403A-8185-C71A1B36252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1" y="6481765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9" y="6481765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1B49439-13AA-45E2-8949-3B626E80C1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0570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1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40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9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5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0BD54CD-4035-403A-8185-C71A1B36252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1" y="6481765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9" y="6481765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1B49439-13AA-45E2-8949-3B626E80C1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1301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1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40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9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5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0BD54CD-4035-403A-8185-C71A1B36252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1" y="6481765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9" y="6481765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1B49439-13AA-45E2-8949-3B626E80C1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2627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1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40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9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5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B0BD54CD-4035-403A-8185-C71A1B362526}" type="datetimeFigureOut">
              <a:rPr lang="ru-RU">
                <a:solidFill>
                  <a:prstClr val="white"/>
                </a:solidFill>
              </a:rPr>
              <a:pPr>
                <a:defRPr/>
              </a:pPr>
              <a:t>20.05.2025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1" y="6481765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9" y="6481765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1B49439-13AA-45E2-8949-3B626E80C18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334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1FEC2A-48E8-4526-9AE7-97E81C180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i="1" dirty="0">
                <a:solidFill>
                  <a:srgbClr val="984807"/>
                </a:solidFill>
                <a:cs typeface="Arial" charset="0"/>
              </a:rPr>
            </a:br>
            <a:r>
              <a:rPr lang="ru-RU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i="1" dirty="0">
                <a:solidFill>
                  <a:srgbClr val="984807"/>
                </a:solidFill>
                <a:cs typeface="Arial" charset="0"/>
              </a:rPr>
            </a:br>
            <a:r>
              <a:rPr lang="ru-RU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i="1" dirty="0">
                <a:solidFill>
                  <a:srgbClr val="984807"/>
                </a:solidFill>
                <a:cs typeface="Arial" charset="0"/>
              </a:rPr>
            </a:br>
            <a:r>
              <a:rPr lang="ru-RU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i="1" dirty="0">
                <a:solidFill>
                  <a:srgbClr val="984807"/>
                </a:solidFill>
                <a:cs typeface="Arial" charset="0"/>
              </a:rPr>
            </a:br>
            <a:r>
              <a:rPr lang="ru-RU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i="1" dirty="0">
                <a:solidFill>
                  <a:srgbClr val="984807"/>
                </a:solidFill>
                <a:cs typeface="Arial" charset="0"/>
              </a:rPr>
            </a:br>
            <a:r>
              <a:rPr lang="ru-RU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i="1" dirty="0">
                <a:solidFill>
                  <a:srgbClr val="984807"/>
                </a:solidFill>
                <a:cs typeface="Arial" charset="0"/>
              </a:rPr>
            </a:br>
            <a:r>
              <a:rPr lang="ru-RU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i="1" dirty="0">
                <a:solidFill>
                  <a:srgbClr val="984807"/>
                </a:solidFill>
                <a:cs typeface="Arial" charset="0"/>
              </a:rPr>
            </a:br>
            <a:r>
              <a:rPr lang="ru-RU" sz="4400" i="1" dirty="0">
                <a:solidFill>
                  <a:srgbClr val="984807"/>
                </a:solidFill>
                <a:cs typeface="Arial" charset="0"/>
              </a:rPr>
              <a:t>Организация работы </a:t>
            </a:r>
            <a:r>
              <a:rPr lang="ru-RU" sz="4400" i="1" dirty="0" smtClean="0">
                <a:solidFill>
                  <a:srgbClr val="984807"/>
                </a:solidFill>
                <a:cs typeface="Arial" charset="0"/>
              </a:rPr>
              <a:t> обучащихся </a:t>
            </a:r>
            <a:r>
              <a:rPr lang="ru-RU" sz="4400" i="1" dirty="0">
                <a:solidFill>
                  <a:srgbClr val="984807"/>
                </a:solidFill>
                <a:cs typeface="Arial" charset="0"/>
              </a:rPr>
              <a:t>с ОВЗ в начальной школе</a:t>
            </a:r>
            <a:br>
              <a:rPr lang="ru-RU" sz="4400" i="1" dirty="0">
                <a:solidFill>
                  <a:srgbClr val="984807"/>
                </a:solidFill>
                <a:cs typeface="Arial" charset="0"/>
              </a:rPr>
            </a:br>
            <a:r>
              <a:rPr lang="ru-RU" sz="4400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sz="4400" i="1" dirty="0">
                <a:solidFill>
                  <a:srgbClr val="984807"/>
                </a:solidFill>
                <a:cs typeface="Arial" charset="0"/>
              </a:rPr>
            </a:br>
            <a:r>
              <a:rPr lang="ru-RU" sz="4400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sz="4400" i="1" dirty="0">
                <a:solidFill>
                  <a:srgbClr val="984807"/>
                </a:solidFill>
                <a:cs typeface="Arial" charset="0"/>
              </a:rPr>
            </a:br>
            <a:r>
              <a:rPr lang="ru-RU" sz="4400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sz="4400" i="1" dirty="0">
                <a:solidFill>
                  <a:srgbClr val="984807"/>
                </a:solidFill>
                <a:cs typeface="Arial" charset="0"/>
              </a:rPr>
            </a:br>
            <a:r>
              <a:rPr lang="ru-RU" sz="1800" i="1" dirty="0">
                <a:solidFill>
                  <a:srgbClr val="984807"/>
                </a:solidFill>
                <a:cs typeface="Arial" charset="0"/>
              </a:rPr>
              <a:t>учитель начальных классов</a:t>
            </a:r>
            <a:br>
              <a:rPr lang="ru-RU" sz="1800" i="1" dirty="0">
                <a:solidFill>
                  <a:srgbClr val="984807"/>
                </a:solidFill>
                <a:cs typeface="Arial" charset="0"/>
              </a:rPr>
            </a:br>
            <a:r>
              <a:rPr lang="ru-RU" sz="1800" i="1" dirty="0">
                <a:solidFill>
                  <a:srgbClr val="984807"/>
                </a:solidFill>
                <a:cs typeface="Arial" charset="0"/>
              </a:rPr>
              <a:t> ГБОУ ООШ пос. </a:t>
            </a:r>
            <a:r>
              <a:rPr lang="ru-RU" sz="1800" i="1" dirty="0" err="1">
                <a:solidFill>
                  <a:srgbClr val="984807"/>
                </a:solidFill>
                <a:cs typeface="Arial" charset="0"/>
              </a:rPr>
              <a:t>Ильичевский</a:t>
            </a:r>
            <a:r>
              <a:rPr lang="ru-RU" sz="1800" i="1" dirty="0">
                <a:solidFill>
                  <a:srgbClr val="984807"/>
                </a:solidFill>
                <a:cs typeface="Arial" charset="0"/>
              </a:rPr>
              <a:t/>
            </a:r>
            <a:br>
              <a:rPr lang="ru-RU" sz="1800" i="1" dirty="0">
                <a:solidFill>
                  <a:srgbClr val="984807"/>
                </a:solidFill>
                <a:cs typeface="Arial" charset="0"/>
              </a:rPr>
            </a:br>
            <a:r>
              <a:rPr lang="ru-RU" sz="1800" i="1" dirty="0">
                <a:solidFill>
                  <a:srgbClr val="984807"/>
                </a:solidFill>
                <a:cs typeface="Arial" charset="0"/>
              </a:rPr>
              <a:t>Крючкова Юлия Егоровна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222762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84213" y="560388"/>
            <a:ext cx="424815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endParaRPr lang="ru-RU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8172451" y="6008688"/>
            <a:ext cx="3603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DA6C601-50AA-4154-A888-50F8F9EBF4CD}"/>
              </a:ext>
            </a:extLst>
          </p:cNvPr>
          <p:cNvSpPr txBox="1"/>
          <p:nvPr/>
        </p:nvSpPr>
        <p:spPr>
          <a:xfrm>
            <a:off x="707336" y="729665"/>
            <a:ext cx="86035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905">
              <a:spcBef>
                <a:spcPts val="150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effectLst/>
                <a:latin typeface="Liberation Sans Narrow"/>
              </a:rPr>
              <a:t> С</a:t>
            </a:r>
            <a:r>
              <a:rPr lang="ru-RU" sz="1600" b="1" dirty="0">
                <a:solidFill>
                  <a:srgbClr val="000000"/>
                </a:solidFill>
                <a:latin typeface="Liberation Sans Narrow"/>
              </a:rPr>
              <a:t>остав слова  </a:t>
            </a:r>
            <a:endParaRPr lang="ru-RU" dirty="0">
              <a:effectLst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xmlns="" id="{446202FF-5F32-4D3D-8498-A8B6C1AC846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575899" y="6131399"/>
            <a:ext cx="410055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kumimoji="0" lang="ru-RU" altLang="ru-RU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1B74B323-8501-4C86-93F5-CB9B2DEA8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9707"/>
            <a:ext cx="4572146" cy="405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86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84213" y="560388"/>
            <a:ext cx="424815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endParaRPr lang="ru-RU" b="1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8172451" y="6008688"/>
            <a:ext cx="3603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DA6C601-50AA-4154-A888-50F8F9EBF4CD}"/>
              </a:ext>
            </a:extLst>
          </p:cNvPr>
          <p:cNvSpPr txBox="1"/>
          <p:nvPr/>
        </p:nvSpPr>
        <p:spPr>
          <a:xfrm>
            <a:off x="611560" y="332656"/>
            <a:ext cx="62534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905">
              <a:spcBef>
                <a:spcPts val="150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effectLst/>
                <a:latin typeface="Liberation Sans Narrow"/>
              </a:rPr>
              <a:t>Не пропусти ошибку</a:t>
            </a:r>
            <a:endParaRPr lang="ru-RU" dirty="0">
              <a:effectLst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F15E91E-F6A2-460C-BB1B-0DB25C8AB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62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827088" y="620713"/>
            <a:ext cx="4572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endParaRPr lang="ru-RU" dirty="0">
              <a:solidFill>
                <a:srgbClr val="000000"/>
              </a:solidFill>
              <a:latin typeface="Verdan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FFFFFF"/>
                </a:solidFill>
              </a:rPr>
              <a:t/>
            </a:r>
            <a:br>
              <a:rPr lang="ru-RU" dirty="0">
                <a:solidFill>
                  <a:srgbClr val="FFFFFF"/>
                </a:solidFill>
              </a:rPr>
            </a:b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3A7AC03-DE7D-4662-9DA6-D3EA9ED403F7}"/>
              </a:ext>
            </a:extLst>
          </p:cNvPr>
          <p:cNvSpPr txBox="1"/>
          <p:nvPr/>
        </p:nvSpPr>
        <p:spPr>
          <a:xfrm>
            <a:off x="251520" y="188640"/>
            <a:ext cx="60379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Какое время года описано в стихотворении?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B708CEFF-1BED-4BC6-822B-71CF603F5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90" y="3946695"/>
            <a:ext cx="4113726" cy="291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B5DEC01A-6C93-4C19-A14F-6E9007E20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27194"/>
            <a:ext cx="4752528" cy="333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678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4"/>
          <p:cNvSpPr>
            <a:spLocks noChangeArrowheads="1"/>
          </p:cNvSpPr>
          <p:nvPr/>
        </p:nvSpPr>
        <p:spPr bwMode="auto">
          <a:xfrm>
            <a:off x="468314" y="333375"/>
            <a:ext cx="82073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Исправь неправильное утверждение</a:t>
            </a:r>
            <a:endParaRPr lang="ru-RU" sz="2000" dirty="0">
              <a:effectLst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EC1FEE00-38CC-4D63-881B-9767180EE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1204913"/>
            <a:ext cx="5953125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390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4"/>
          <p:cNvSpPr>
            <a:spLocks noChangeArrowheads="1"/>
          </p:cNvSpPr>
          <p:nvPr/>
        </p:nvSpPr>
        <p:spPr bwMode="auto">
          <a:xfrm>
            <a:off x="468314" y="333375"/>
            <a:ext cx="8207375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Упражнения на снятие нервного напряжения у детей</a:t>
            </a:r>
            <a:endParaRPr lang="ru-RU" sz="2000" dirty="0">
              <a:effectLst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B1BB31DF-EDE6-496B-B0CA-8CD024722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56365"/>
            <a:ext cx="5832647" cy="600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330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9E4EA91-D3FB-489E-803C-5C96214F9500}"/>
              </a:ext>
            </a:extLst>
          </p:cNvPr>
          <p:cNvSpPr txBox="1"/>
          <p:nvPr/>
        </p:nvSpPr>
        <p:spPr>
          <a:xfrm>
            <a:off x="251520" y="116633"/>
            <a:ext cx="6621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Упражнение на развитие эмоциональной сферы</a:t>
            </a:r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75C2095F-1212-4999-957C-0D63BBD6E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5965"/>
            <a:ext cx="4896544" cy="341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xmlns="" id="{CA79F4B5-DABF-4666-927B-FBBED0750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927" y="3705215"/>
            <a:ext cx="4600545" cy="314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7675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284" y="548680"/>
            <a:ext cx="8568952" cy="1143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Вера в возможности ребенка, любовь к нему, независимо от его проблем, способствует формированию у него позитивного отношения к самому себе и другим людям, обеспечивает чувство уверенности в себе, доверие к окружающим.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/>
                <a:ea typeface="+mn-ea"/>
                <a:cs typeface="+mn-cs"/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97840"/>
            <a:ext cx="8892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301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27651" name="Picture 4" descr="http://eduportal44.ru/BuyR/Likur/likurga/DocLib/ANIMATION-30-TV.Still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4" y="214315"/>
            <a:ext cx="7786711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283" y="3429000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i="1" dirty="0">
                <a:solidFill>
                  <a:srgbClr val="984807"/>
                </a:solidFill>
                <a:latin typeface="Calibri" pitchFamily="34" charset="0"/>
                <a:cs typeface="Arial" charset="0"/>
              </a:rPr>
              <a:t>«</a:t>
            </a:r>
            <a:r>
              <a:rPr lang="ru-RU" sz="4800" i="1" dirty="0">
                <a:solidFill>
                  <a:srgbClr val="984807"/>
                </a:solidFill>
                <a:cs typeface="Arial" charset="0"/>
              </a:rPr>
              <a:t>Нет трудных детей, есть дети, которым трудно</a:t>
            </a:r>
            <a:r>
              <a:rPr lang="ru-RU" sz="4800" i="1" dirty="0">
                <a:solidFill>
                  <a:srgbClr val="984807"/>
                </a:solidFill>
                <a:latin typeface="Calibri" pitchFamily="34" charset="0"/>
                <a:cs typeface="Arial" charset="0"/>
              </a:rPr>
              <a:t>»</a:t>
            </a:r>
            <a:endParaRPr lang="ru-RU" sz="4800" dirty="0">
              <a:solidFill>
                <a:srgbClr val="984807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545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571500" y="571501"/>
            <a:ext cx="8176964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984807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984807"/>
                </a:solidFill>
                <a:cs typeface="Arial" charset="0"/>
              </a:rPr>
              <a:t>ОВЗ – ограниченные возможности здоровья.   С 2016 года это понятие изменено на формулировку «дети с особыми потребностями». </a:t>
            </a:r>
            <a:endParaRPr lang="ru-RU" sz="2800" dirty="0">
              <a:solidFill>
                <a:srgbClr val="984807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984807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984807"/>
                </a:solidFill>
                <a:cs typeface="Arial" charset="0"/>
              </a:rPr>
              <a:t>Виды нарушений развития у обучающихся  класса: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984807"/>
                </a:solidFill>
                <a:cs typeface="Arial" charset="0"/>
              </a:rPr>
              <a:t>- задержка психического развития (ЗПР)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984807"/>
                </a:solidFill>
                <a:cs typeface="Arial" charset="0"/>
              </a:rPr>
              <a:t>- нарушения речи  (ТНР)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rgbClr val="984807"/>
              </a:solidFill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332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Виды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Сопровождение детей с ОВЗ – это система создания социально психологических и педагогических условий для социализации и развития личности с особыми потребностями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Цель сопровождения – улучшение условий среды для минимизации влияния особенностей развития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49608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000000"/>
                </a:solidFill>
                <a:ea typeface="Times New Roman"/>
              </a:rPr>
              <a:t> 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F1CD870-B04F-48CB-96F9-1E07EB9EB5D9}"/>
              </a:ext>
            </a:extLst>
          </p:cNvPr>
          <p:cNvSpPr txBox="1"/>
          <p:nvPr/>
        </p:nvSpPr>
        <p:spPr>
          <a:xfrm>
            <a:off x="446856" y="116632"/>
            <a:ext cx="8322296" cy="689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984807"/>
                </a:solidFill>
                <a:latin typeface="Times New Roman"/>
                <a:cs typeface="Arial" charset="0"/>
              </a:rPr>
              <a:t>М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етодические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приемы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: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Поэтапное разъяснение заданий.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Близость к учащимся во время объяснения задания.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Повторение учащимся инструкции к выполнению задания.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Последовательное выполнение заданий.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Чередование занятий и физкультурных пауз.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Обеспечение аудиовизуальными техническими средствами обучения.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Подготовка учащихся к перемене вида деятельности.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Перемена видов деятельности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Использование листов с упражнениями, которые требуют минимального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заполнения.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Использование упражнений с пропущенными словами/предложениями.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Предоставление дополнительного времени для завершения задания.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Предоставление дополнительного времени для сдачи домашнего задания.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Работа на компьютерном тренажере.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Индивидуальное оценивание ответов учащихся с ОВЗ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Использование индивидуальной шкалы оценок в соответствии с успехами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и затраченными усилиями.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Ежедневная оценка с целью выведения четвертной отметки.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Разрешение переделать задание, с которым он не справился.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Оценка переделанных работ.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Использование системы оценок достижений учащихся</a:t>
            </a:r>
          </a:p>
          <a:p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Применение современных технологий и методик.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2831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8221A4-A252-4B5A-8EC3-005A8916B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76672"/>
            <a:ext cx="8784976" cy="1296144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В основе коррекционно-развивающих 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уроков лежат принципы технологии: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1. Принцип развития динамичности восприятия  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2. Принцип продуктивной обработки информации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3. Принцип мотивации к обучению 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2634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DA0077-5D6B-48AE-9E8A-B938A1AC2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76672"/>
            <a:ext cx="8676456" cy="1143000"/>
          </a:xfrm>
        </p:spPr>
        <p:txBody>
          <a:bodyPr/>
          <a:lstStyle/>
          <a:p>
            <a:pPr algn="l"/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   </a:t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  Оценка достижения</a:t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-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тестовые задания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- тематические текущие и годовые проверочные    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   задания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- срезовые задания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- анкеты для педагогов, воспитателей и  родителей</a:t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>Знания учащихся оцениваются с учетом их индивидуальных особенностей. 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  <a:t/>
            </a:r>
            <a:b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Times New Roman"/>
                <a:ea typeface="+mn-ea"/>
                <a:cs typeface="Arial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132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539750" y="476250"/>
            <a:ext cx="8208963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A2461B8-A413-402F-AE6F-A9FA81D12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2" y="628415"/>
            <a:ext cx="5404204" cy="307634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F4EAEA-6FCE-48EB-942F-60526BBF1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3704760"/>
            <a:ext cx="4968552" cy="30763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11BE698-579E-4750-962D-AA30531E5558}"/>
              </a:ext>
            </a:extLst>
          </p:cNvPr>
          <p:cNvSpPr txBox="1"/>
          <p:nvPr/>
        </p:nvSpPr>
        <p:spPr>
          <a:xfrm>
            <a:off x="285722" y="260648"/>
            <a:ext cx="65792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Деление слов на группы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54599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D34751-0470-428C-A8F4-E61FD408F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023F00-575A-474F-AAFE-4B69841DFC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7494"/>
            <a:ext cx="8229600" cy="353194"/>
          </a:xfrm>
        </p:spPr>
        <p:txBody>
          <a:bodyPr/>
          <a:lstStyle/>
          <a:p>
            <a:pPr marL="65087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Liberation Sans Narrow"/>
              </a:rPr>
              <a:t>Поиск отрывка в тексте, который изображен на иллюстрации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DEFB9BF3-FFA6-4629-8951-D08B52DFB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17" y="1412776"/>
            <a:ext cx="678752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543904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Яркая">
  <a:themeElements>
    <a:clrScheme name="Другая 2">
      <a:dk1>
        <a:sysClr val="windowText" lastClr="000000"/>
      </a:dk1>
      <a:lt1>
        <a:sysClr val="window" lastClr="FFFFFF"/>
      </a:lt1>
      <a:dk2>
        <a:srgbClr val="92D050"/>
      </a:dk2>
      <a:lt2>
        <a:srgbClr val="00B050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Яркая">
  <a:themeElements>
    <a:clrScheme name="Другая 2">
      <a:dk1>
        <a:sysClr val="windowText" lastClr="000000"/>
      </a:dk1>
      <a:lt1>
        <a:sysClr val="window" lastClr="FFFFFF"/>
      </a:lt1>
      <a:dk2>
        <a:srgbClr val="92D050"/>
      </a:dk2>
      <a:lt2>
        <a:srgbClr val="00B050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Яркая">
  <a:themeElements>
    <a:clrScheme name="Другая 2">
      <a:dk1>
        <a:sysClr val="windowText" lastClr="000000"/>
      </a:dk1>
      <a:lt1>
        <a:sysClr val="window" lastClr="FFFFFF"/>
      </a:lt1>
      <a:dk2>
        <a:srgbClr val="92D050"/>
      </a:dk2>
      <a:lt2>
        <a:srgbClr val="00B050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Яркая">
  <a:themeElements>
    <a:clrScheme name="Другая 2">
      <a:dk1>
        <a:sysClr val="windowText" lastClr="000000"/>
      </a:dk1>
      <a:lt1>
        <a:sysClr val="window" lastClr="FFFFFF"/>
      </a:lt1>
      <a:dk2>
        <a:srgbClr val="92D050"/>
      </a:dk2>
      <a:lt2>
        <a:srgbClr val="00B050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Яркая">
  <a:themeElements>
    <a:clrScheme name="Другая 2">
      <a:dk1>
        <a:sysClr val="windowText" lastClr="000000"/>
      </a:dk1>
      <a:lt1>
        <a:sysClr val="window" lastClr="FFFFFF"/>
      </a:lt1>
      <a:dk2>
        <a:srgbClr val="92D050"/>
      </a:dk2>
      <a:lt2>
        <a:srgbClr val="00B050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232</Words>
  <Application>Microsoft Office PowerPoint</Application>
  <PresentationFormat>Экран (4:3)</PresentationFormat>
  <Paragraphs>51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1_Тема Office</vt:lpstr>
      <vt:lpstr>Яркая</vt:lpstr>
      <vt:lpstr>1_Яркая</vt:lpstr>
      <vt:lpstr>2_Яркая</vt:lpstr>
      <vt:lpstr>3_Яркая</vt:lpstr>
      <vt:lpstr>4_Яркая</vt:lpstr>
      <vt:lpstr>       Организация работы  обучащихся с ОВЗ в начальной школе    учитель начальных классов  ГБОУ ООШ пос. Ильичевский Крючкова Юлия Егоровна</vt:lpstr>
      <vt:lpstr>Презентация PowerPoint</vt:lpstr>
      <vt:lpstr>Презентация PowerPoint</vt:lpstr>
      <vt:lpstr> Виды           Сопровождение детей с ОВЗ – это система создания социально психологических и педагогических условий для социализации и развития личности с особыми потребностями  Цель сопровождения – улучшение условий среды для минимизации влияния особенностей развития      </vt:lpstr>
      <vt:lpstr> </vt:lpstr>
      <vt:lpstr>       В основе коррекционно-развивающих  уроков лежат принципы технологии:  1. Принцип развития динамичности восприятия   2. Принцип продуктивной обработки информации 3. Принцип мотивации к обучению   </vt:lpstr>
      <vt:lpstr>               Оценка достижения - тестовые задания - тематические текущие и годовые проверочные        задания - срезовые задания - анкеты для педагогов, воспитателей и  родителей  Знания учащихся оцениваются с учетом их индивидуальных особенностей.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Вера в возможности ребенка, любовь к нему, независимо от его проблем, способствует формированию у него позитивного отношения к самому себе и другим людям, обеспечивает чувство уверенности в себе, доверие к окружающим.   Спасибо за внимание!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27</cp:revision>
  <dcterms:created xsi:type="dcterms:W3CDTF">2023-04-15T22:10:42Z</dcterms:created>
  <dcterms:modified xsi:type="dcterms:W3CDTF">2025-05-20T07:06:46Z</dcterms:modified>
</cp:coreProperties>
</file>